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0" r:id="rId1"/>
    <p:sldMasterId id="2147483651" r:id="rId2"/>
  </p:sldMasterIdLst>
  <p:notesMasterIdLst>
    <p:notesMasterId r:id="rId16"/>
  </p:notesMasterIdLst>
  <p:sldIdLst>
    <p:sldId id="256" r:id="rId3"/>
    <p:sldId id="257" r:id="rId4"/>
    <p:sldId id="258" r:id="rId5"/>
    <p:sldId id="259" r:id="rId6"/>
    <p:sldId id="260" r:id="rId7"/>
    <p:sldId id="262" r:id="rId8"/>
    <p:sldId id="268" r:id="rId9"/>
    <p:sldId id="263" r:id="rId10"/>
    <p:sldId id="269" r:id="rId11"/>
    <p:sldId id="264" r:id="rId12"/>
    <p:sldId id="265" r:id="rId13"/>
    <p:sldId id="267" r:id="rId14"/>
    <p:sldId id="266" r:id="rId15"/>
  </p:sldIdLst>
  <p:sldSz cx="9144000" cy="5143500" type="screen16x9"/>
  <p:notesSz cx="6858000" cy="9144000"/>
  <p:embeddedFontLst>
    <p:embeddedFont>
      <p:font typeface="Calibri" panose="020F0502020204030204" pitchFamily="34" charset="0"/>
      <p:regular r:id="rId17"/>
      <p:bold r:id="rId18"/>
      <p:italic r:id="rId19"/>
      <p:boldItalic r:id="rId20"/>
    </p:embeddedFont>
    <p:embeddedFont>
      <p:font typeface="Century Gothic" panose="020B050202020202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258FD666-4EE7-4995-B569-19C0DC53B1C3}">
          <p14:sldIdLst>
            <p14:sldId id="256"/>
            <p14:sldId id="257"/>
            <p14:sldId id="258"/>
            <p14:sldId id="259"/>
            <p14:sldId id="260"/>
            <p14:sldId id="262"/>
            <p14:sldId id="268"/>
            <p14:sldId id="263"/>
            <p14:sldId id="269"/>
            <p14:sldId id="264"/>
            <p14:sldId id="265"/>
            <p14:sldId id="267"/>
            <p14:sldId id="266"/>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theme" Target="theme/theme1.xml"/></Relationships>
</file>

<file path=ppt/media/image1.jpg>
</file>

<file path=ppt/media/image2.jpg>
</file>

<file path=ppt/media/image3.jpeg>
</file>

<file path=ppt/media/image4.png>
</file>

<file path=ppt/media/image5.jpe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
        <p:cNvGrpSpPr/>
        <p:nvPr/>
      </p:nvGrpSpPr>
      <p:grpSpPr>
        <a:xfrm>
          <a:off x="0" y="0"/>
          <a:ext cx="0" cy="0"/>
          <a:chOff x="0" y="0"/>
          <a:chExt cx="0" cy="0"/>
        </a:xfrm>
      </p:grpSpPr>
      <p:sp>
        <p:nvSpPr>
          <p:cNvPr id="14" name="Google Shape;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Our project is regrading Cyber Cloud Security. In this, we are mainly focusing on security attacks &amp; vulnerabilities like AWS access keys leakage on public repositories and DoS attack on AWS servers.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
        <p:nvSpPr>
          <p:cNvPr id="15" name="Google Shape;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252dbec060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252dbec060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1252dbec060_1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1252dbec060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1252dbec060_1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1252dbec060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4490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252dbec060_1_4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252dbec060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
        <p:cNvGrpSpPr/>
        <p:nvPr/>
      </p:nvGrpSpPr>
      <p:grpSpPr>
        <a:xfrm>
          <a:off x="0" y="0"/>
          <a:ext cx="0" cy="0"/>
          <a:chOff x="0" y="0"/>
          <a:chExt cx="0" cy="0"/>
        </a:xfrm>
      </p:grpSpPr>
      <p:sp>
        <p:nvSpPr>
          <p:cNvPr id="20" name="Google Shape;2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a:lnSpc>
                <a:spcPct val="107000"/>
              </a:lnSpc>
              <a:spcBef>
                <a:spcPts val="500"/>
              </a:spcBef>
              <a:spcAft>
                <a:spcPts val="500"/>
              </a:spcAf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So to begin with, we will start with Cloud Infrastructure, We all know the concept of virtualization,/ i.e., creating multiple virtual environments from a single physical servers./ So,/ the cloud infrastructure uses this same concept of virtualization/ and / provides resources and environments / on-demand for the users.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500"/>
              </a:spcBef>
              <a:spcAft>
                <a:spcPts val="500"/>
              </a:spcAf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Cloud security is defined as a collection of security measures </a:t>
            </a:r>
            <a:r>
              <a:rPr lang="en-US" sz="1800" dirty="0">
                <a:effectLst/>
                <a:latin typeface="Calibri" panose="020F0502020204030204" pitchFamily="34" charset="0"/>
                <a:ea typeface="Calibri" panose="020F0502020204030204" pitchFamily="34" charset="0"/>
                <a:cs typeface="Times New Roman" panose="02020603050405020304" pitchFamily="18" charset="0"/>
              </a:rPr>
              <a:t>which include </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user and device authentication, data and resource access control, and data privacy protection.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Cloud security is employed in cloud environments to protect a company's data from distributed denial of service (DDoS) attacks, malware, hackers, and unauthorized user access or use.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
        <p:nvSpPr>
          <p:cNvPr id="21" name="Google Shape;2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
        <p:cNvGrpSpPr/>
        <p:nvPr/>
      </p:nvGrpSpPr>
      <p:grpSpPr>
        <a:xfrm>
          <a:off x="0" y="0"/>
          <a:ext cx="0" cy="0"/>
          <a:chOff x="0" y="0"/>
          <a:chExt cx="0" cy="0"/>
        </a:xfrm>
      </p:grpSpPr>
      <p:sp>
        <p:nvSpPr>
          <p:cNvPr id="26" name="Google Shape;2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Types of Cloud environments –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When you're looking for cloud-based security, you'll find three main types of cloud environments to choose from. The top options on the market include public clouds, private clouds, and hybrid clouds. Each of these environments has different security concerns and benefits, so it's important to know the difference between them: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
        <p:nvSpPr>
          <p:cNvPr id="27" name="Google Shape;2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Google Shape;3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Public clouds - </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Public cloud services are hosted by third-party service providers. A company doesn't have to set up anything to use the cloud, since the provider handles it all. Usually, clients can access a provider's web services via web browsers. Security features, such as access control, identity management, and authentication, are crucial to public clouds.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Private clouds</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Private clouds are typically more secure than public clouds, as they're usually dedicated to a single group or user and rely on that group or user's firewall. The isolated nature of these clouds helps them stay secure from outside attacks since they're only accessible by one organization. However, they still face security challenges from some threats, such as social engineering and breaches. These clouds can also be difficult to scale as your company's needs expand.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Hybrid clouds</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Hybrid clouds combine the scalability of public clouds with the greater control over resources that private clouds offer. These clouds connect multiple environments, such as a private cloud and a public cloud, that can scale more easily based on demand. Successful hybrid clouds allow users to access all their environments in a single integrated content management platform.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
        <p:nvSpPr>
          <p:cNvPr id="33" name="Google Shape;3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Google Shape;38;g1252dbec060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 name="Google Shape;39;g1252dbec060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Several attacks such as flooding, and authentication, and one of these security threats is denial-of-service (DoS) attack, which is any event or malicious behavior that mitigates or prevents a cloud’s capacity to perform its expected functions and services. Distributed form of DoS attacks is called distributed DoS (DDoS) attack, which applies numerous network hosts to inflict more devastating effects to its victim.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1252dbec060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1252dbec060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In an HTTP flood attack, an attacker sends HTTP requests that appear to be from a valid user of the web application to the targeted server and exhausts its CPU and other resources, which makes the server not responsive to the actual requests.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252dbec060_1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252dbec060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88598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252dbec060_1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252dbec060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252dbec060_1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252dbec060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4440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
        <p:cNvGrpSpPr/>
        <p:nvPr/>
      </p:nvGrpSpPr>
      <p:grpSpPr>
        <a:xfrm>
          <a:off x="0" y="0"/>
          <a:ext cx="0" cy="0"/>
          <a:chOff x="0" y="0"/>
          <a:chExt cx="0" cy="0"/>
        </a:xfrm>
      </p:grpSpPr>
      <p:sp>
        <p:nvSpPr>
          <p:cNvPr id="7" name="Google Shape;7;p2"/>
          <p:cNvSpPr txBox="1">
            <a:spLocks noGrp="1"/>
          </p:cNvSpPr>
          <p:nvPr>
            <p:ph type="ctrTitle"/>
          </p:nvPr>
        </p:nvSpPr>
        <p:spPr>
          <a:xfrm>
            <a:off x="136634" y="599642"/>
            <a:ext cx="8891752" cy="17907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lt1"/>
              </a:buClr>
              <a:buSzPts val="4200"/>
              <a:buFont typeface="Century Gothic"/>
              <a:buNone/>
              <a:defRPr sz="4200" b="0" i="0" u="none" strike="noStrike" cap="none">
                <a:solidFill>
                  <a:schemeClr val="lt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2"/>
          <p:cNvSpPr txBox="1">
            <a:spLocks noGrp="1"/>
          </p:cNvSpPr>
          <p:nvPr>
            <p:ph type="subTitle" idx="1"/>
          </p:nvPr>
        </p:nvSpPr>
        <p:spPr>
          <a:xfrm>
            <a:off x="136634" y="2533762"/>
            <a:ext cx="8891752" cy="1241425"/>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lt1"/>
              </a:buClr>
              <a:buSzPts val="3600"/>
              <a:buFont typeface="Arial"/>
              <a:buNone/>
              <a:defRPr sz="3600" b="0" i="0" u="none" strike="noStrike" cap="none">
                <a:solidFill>
                  <a:schemeClr val="lt1"/>
                </a:solidFill>
                <a:latin typeface="Century Gothic"/>
                <a:ea typeface="Century Gothic"/>
                <a:cs typeface="Century Gothic"/>
                <a:sym typeface="Century Gothic"/>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0"/>
        <p:cNvGrpSpPr/>
        <p:nvPr/>
      </p:nvGrpSpPr>
      <p:grpSpPr>
        <a:xfrm>
          <a:off x="0" y="0"/>
          <a:ext cx="0" cy="0"/>
          <a:chOff x="0" y="0"/>
          <a:chExt cx="0" cy="0"/>
        </a:xfrm>
      </p:grpSpPr>
      <p:sp>
        <p:nvSpPr>
          <p:cNvPr id="11" name="Google Shape;11;p4"/>
          <p:cNvSpPr txBox="1">
            <a:spLocks noGrp="1"/>
          </p:cNvSpPr>
          <p:nvPr>
            <p:ph type="title"/>
          </p:nvPr>
        </p:nvSpPr>
        <p:spPr>
          <a:xfrm>
            <a:off x="565589" y="704961"/>
            <a:ext cx="8378714" cy="87159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rgbClr val="0039A6"/>
              </a:buClr>
              <a:buSzPts val="3600"/>
              <a:buFont typeface="Century Gothic"/>
              <a:buNone/>
              <a:defRPr sz="3600" b="0" i="0" u="none" strike="noStrike" cap="none">
                <a:solidFill>
                  <a:srgbClr val="0039A6"/>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4"/>
          <p:cNvSpPr txBox="1">
            <a:spLocks noGrp="1"/>
          </p:cNvSpPr>
          <p:nvPr>
            <p:ph type="body" idx="1"/>
          </p:nvPr>
        </p:nvSpPr>
        <p:spPr>
          <a:xfrm>
            <a:off x="1112125" y="1611589"/>
            <a:ext cx="6171543" cy="3262312"/>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0039A6"/>
              </a:buClr>
              <a:buSzPts val="2800"/>
              <a:buFont typeface="Arial"/>
              <a:buChar char="•"/>
              <a:defRPr sz="2800" b="0" i="0" u="none" strike="noStrike" cap="none">
                <a:solidFill>
                  <a:srgbClr val="0039A6"/>
                </a:solidFill>
                <a:latin typeface="Century Gothic"/>
                <a:ea typeface="Century Gothic"/>
                <a:cs typeface="Century Gothic"/>
                <a:sym typeface="Century Gothic"/>
              </a:defRPr>
            </a:lvl1pPr>
            <a:lvl2pPr marL="914400" marR="0" lvl="1" indent="-381000" algn="l" rtl="0">
              <a:lnSpc>
                <a:spcPct val="90000"/>
              </a:lnSpc>
              <a:spcBef>
                <a:spcPts val="500"/>
              </a:spcBef>
              <a:spcAft>
                <a:spcPts val="0"/>
              </a:spcAft>
              <a:buClr>
                <a:srgbClr val="0039A6"/>
              </a:buClr>
              <a:buSzPts val="2400"/>
              <a:buFont typeface="Arial"/>
              <a:buChar char="•"/>
              <a:defRPr sz="2400" b="0" i="0" u="none" strike="noStrike" cap="none">
                <a:solidFill>
                  <a:srgbClr val="0039A6"/>
                </a:solidFill>
                <a:latin typeface="Century Gothic"/>
                <a:ea typeface="Century Gothic"/>
                <a:cs typeface="Century Gothic"/>
                <a:sym typeface="Century Gothic"/>
              </a:defRPr>
            </a:lvl2pPr>
            <a:lvl3pPr marL="1371600" marR="0" lvl="2" indent="-355600" algn="l" rtl="0">
              <a:lnSpc>
                <a:spcPct val="90000"/>
              </a:lnSpc>
              <a:spcBef>
                <a:spcPts val="500"/>
              </a:spcBef>
              <a:spcAft>
                <a:spcPts val="0"/>
              </a:spcAft>
              <a:buClr>
                <a:srgbClr val="0039A6"/>
              </a:buClr>
              <a:buSzPts val="2000"/>
              <a:buFont typeface="Arial"/>
              <a:buChar char="•"/>
              <a:defRPr sz="2000" b="0" i="0" u="none" strike="noStrike" cap="none">
                <a:solidFill>
                  <a:srgbClr val="0039A6"/>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rgbClr val="0039A6"/>
              </a:buClr>
              <a:buSzPts val="1800"/>
              <a:buFont typeface="Arial"/>
              <a:buChar char="•"/>
              <a:defRPr sz="1800" b="0" i="0" u="none" strike="noStrike" cap="none">
                <a:solidFill>
                  <a:srgbClr val="0039A6"/>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rgbClr val="0039A6"/>
              </a:buClr>
              <a:buSzPts val="1800"/>
              <a:buFont typeface="Arial"/>
              <a:buChar char="•"/>
              <a:defRPr sz="1800" b="0" i="0" u="none" strike="noStrike" cap="none">
                <a:solidFill>
                  <a:srgbClr val="0039A6"/>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
        <p:cNvGrpSpPr/>
        <p:nvPr/>
      </p:nvGrpSpPr>
      <p:grpSpPr>
        <a:xfrm>
          <a:off x="0" y="0"/>
          <a:ext cx="0" cy="0"/>
          <a:chOff x="0" y="0"/>
          <a:chExt cx="0" cy="0"/>
        </a:xfrm>
      </p:grpSpPr>
      <p:sp>
        <p:nvSpPr>
          <p:cNvPr id="17" name="Google Shape;17;p5"/>
          <p:cNvSpPr txBox="1">
            <a:spLocks noGrp="1"/>
          </p:cNvSpPr>
          <p:nvPr>
            <p:ph type="ctrTitle"/>
          </p:nvPr>
        </p:nvSpPr>
        <p:spPr>
          <a:xfrm>
            <a:off x="136634" y="599642"/>
            <a:ext cx="8891752" cy="17907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lt1"/>
              </a:buClr>
              <a:buSzPts val="4200"/>
              <a:buFont typeface="Century Gothic"/>
              <a:buNone/>
            </a:pPr>
            <a:r>
              <a:rPr lang="en-US" b="1"/>
              <a:t>Cyber Cloud Security</a:t>
            </a:r>
            <a:endParaRPr/>
          </a:p>
        </p:txBody>
      </p:sp>
      <p:sp>
        <p:nvSpPr>
          <p:cNvPr id="18" name="Google Shape;18;p5"/>
          <p:cNvSpPr txBox="1">
            <a:spLocks noGrp="1"/>
          </p:cNvSpPr>
          <p:nvPr>
            <p:ph type="subTitle" idx="1"/>
          </p:nvPr>
        </p:nvSpPr>
        <p:spPr>
          <a:xfrm>
            <a:off x="136634" y="3718560"/>
            <a:ext cx="3513346" cy="117295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2000"/>
              <a:buNone/>
            </a:pPr>
            <a:r>
              <a:rPr lang="en-US" sz="2200" b="1"/>
              <a:t>Presented by </a:t>
            </a:r>
            <a:endParaRPr sz="2200" b="1"/>
          </a:p>
          <a:p>
            <a:pPr marL="0" lvl="0" indent="0" algn="l" rtl="0">
              <a:spcBef>
                <a:spcPts val="1000"/>
              </a:spcBef>
              <a:spcAft>
                <a:spcPts val="0"/>
              </a:spcAft>
              <a:buClr>
                <a:schemeClr val="lt1"/>
              </a:buClr>
              <a:buSzPts val="2000"/>
              <a:buFont typeface="Arial"/>
              <a:buNone/>
            </a:pPr>
            <a:r>
              <a:rPr lang="en-US" sz="2200"/>
              <a:t>- Shilpa Batthineni</a:t>
            </a:r>
            <a:endParaRPr sz="2200" b="1"/>
          </a:p>
          <a:p>
            <a:pPr marL="0" lvl="0" indent="0" algn="l" rtl="0">
              <a:lnSpc>
                <a:spcPct val="90000"/>
              </a:lnSpc>
              <a:spcBef>
                <a:spcPts val="1000"/>
              </a:spcBef>
              <a:spcAft>
                <a:spcPts val="0"/>
              </a:spcAft>
              <a:buClr>
                <a:schemeClr val="lt1"/>
              </a:buClr>
              <a:buSzPts val="2000"/>
              <a:buNone/>
            </a:pPr>
            <a:r>
              <a:rPr lang="en-US" sz="2200"/>
              <a:t>- Pratyush Gaggenapalli</a:t>
            </a:r>
            <a:endParaRPr sz="3800"/>
          </a:p>
          <a:p>
            <a:pPr marL="0" lvl="0" indent="0" algn="l" rtl="0">
              <a:lnSpc>
                <a:spcPct val="90000"/>
              </a:lnSpc>
              <a:spcBef>
                <a:spcPts val="1000"/>
              </a:spcBef>
              <a:spcAft>
                <a:spcPts val="0"/>
              </a:spcAft>
              <a:buClr>
                <a:schemeClr val="lt1"/>
              </a:buClr>
              <a:buSzPts val="3600"/>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3"/>
          <p:cNvSpPr txBox="1">
            <a:spLocks noGrp="1"/>
          </p:cNvSpPr>
          <p:nvPr>
            <p:ph type="title"/>
          </p:nvPr>
        </p:nvSpPr>
        <p:spPr>
          <a:xfrm>
            <a:off x="110100" y="122975"/>
            <a:ext cx="8923800" cy="8715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AWS Access Keys Leak in Public Repo</a:t>
            </a:r>
            <a:endParaRPr dirty="0"/>
          </a:p>
        </p:txBody>
      </p:sp>
      <p:sp>
        <p:nvSpPr>
          <p:cNvPr id="66" name="Google Shape;66;p13"/>
          <p:cNvSpPr txBox="1">
            <a:spLocks noGrp="1"/>
          </p:cNvSpPr>
          <p:nvPr>
            <p:ph type="body" idx="1"/>
          </p:nvPr>
        </p:nvSpPr>
        <p:spPr>
          <a:xfrm>
            <a:off x="219575" y="711325"/>
            <a:ext cx="7535100" cy="4322100"/>
          </a:xfrm>
          <a:prstGeom prst="rect">
            <a:avLst/>
          </a:prstGeom>
        </p:spPr>
        <p:txBody>
          <a:bodyPr spcFirstLastPara="1" wrap="square" lIns="91425" tIns="45700" rIns="91425" bIns="45700" anchor="t" anchorCtr="0">
            <a:noAutofit/>
          </a:bodyPr>
          <a:lstStyle/>
          <a:p>
            <a:pPr marL="0" lvl="0" indent="0" algn="l" rtl="0">
              <a:lnSpc>
                <a:spcPct val="150000"/>
              </a:lnSpc>
              <a:spcBef>
                <a:spcPts val="1000"/>
              </a:spcBef>
              <a:spcAft>
                <a:spcPts val="0"/>
              </a:spcAft>
              <a:buNone/>
            </a:pPr>
            <a:r>
              <a:rPr lang="en-US" sz="2000" dirty="0"/>
              <a:t>An access key leak via a public code repository is a quite known security problem. When pushing code to GitHub, anything that looks like an AWS access key is immediately identified by robots around the world, most of them are malicious in intent.</a:t>
            </a:r>
            <a:endParaRPr sz="2000" dirty="0"/>
          </a:p>
          <a:p>
            <a:pPr marL="0" lvl="0" indent="0" algn="l" rtl="0">
              <a:lnSpc>
                <a:spcPct val="100000"/>
              </a:lnSpc>
              <a:spcBef>
                <a:spcPts val="0"/>
              </a:spcBef>
              <a:spcAft>
                <a:spcPts val="0"/>
              </a:spcAft>
              <a:buNone/>
            </a:pPr>
            <a:endParaRPr sz="2000" dirty="0"/>
          </a:p>
          <a:p>
            <a:pPr marL="0" lvl="0" indent="0" algn="l" rtl="0">
              <a:lnSpc>
                <a:spcPct val="150000"/>
              </a:lnSpc>
              <a:spcBef>
                <a:spcPts val="1000"/>
              </a:spcBef>
              <a:spcAft>
                <a:spcPts val="0"/>
              </a:spcAft>
              <a:buNone/>
            </a:pPr>
            <a:r>
              <a:rPr lang="en-US" sz="2000" dirty="0"/>
              <a:t>When we uploaded the keys in less than 10 minutes, we got an email from Amazon notifying me about the compromised keys.</a:t>
            </a:r>
            <a:endParaRPr sz="2000" dirty="0"/>
          </a:p>
          <a:p>
            <a:pPr marL="0" lvl="0" indent="0" algn="l" rtl="0">
              <a:lnSpc>
                <a:spcPct val="150000"/>
              </a:lnSpc>
              <a:spcBef>
                <a:spcPts val="1000"/>
              </a:spcBef>
              <a:spcAft>
                <a:spcPts val="0"/>
              </a:spcAft>
              <a:buNone/>
            </a:pPr>
            <a:endParaRPr sz="2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4"/>
          <p:cNvSpPr txBox="1">
            <a:spLocks noGrp="1"/>
          </p:cNvSpPr>
          <p:nvPr>
            <p:ph type="title"/>
          </p:nvPr>
        </p:nvSpPr>
        <p:spPr>
          <a:xfrm>
            <a:off x="382639" y="185886"/>
            <a:ext cx="8378700" cy="8715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Demo</a:t>
            </a:r>
            <a:endParaRPr/>
          </a:p>
        </p:txBody>
      </p:sp>
      <p:sp>
        <p:nvSpPr>
          <p:cNvPr id="72" name="Google Shape;72;p14"/>
          <p:cNvSpPr txBox="1">
            <a:spLocks noGrp="1"/>
          </p:cNvSpPr>
          <p:nvPr>
            <p:ph type="body" idx="1"/>
          </p:nvPr>
        </p:nvSpPr>
        <p:spPr>
          <a:xfrm>
            <a:off x="502525" y="754339"/>
            <a:ext cx="6171600" cy="3262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dirty="0"/>
          </a:p>
        </p:txBody>
      </p:sp>
      <p:pic>
        <p:nvPicPr>
          <p:cNvPr id="2" name="AWS_Access Key">
            <a:hlinkClick r:id="" action="ppaction://media"/>
            <a:extLst>
              <a:ext uri="{FF2B5EF4-FFF2-40B4-BE49-F238E27FC236}">
                <a16:creationId xmlns:a16="http://schemas.microsoft.com/office/drawing/2014/main" id="{E49C5C23-D95E-4922-A187-6896AAA2DA4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82639" y="754339"/>
            <a:ext cx="7140514" cy="401653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9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4"/>
          <p:cNvSpPr txBox="1">
            <a:spLocks noGrp="1"/>
          </p:cNvSpPr>
          <p:nvPr>
            <p:ph type="title"/>
          </p:nvPr>
        </p:nvSpPr>
        <p:spPr>
          <a:xfrm>
            <a:off x="382639" y="185886"/>
            <a:ext cx="8378700" cy="8715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dirty="0"/>
              <a:t>AWS security audit guidelines</a:t>
            </a:r>
          </a:p>
        </p:txBody>
      </p:sp>
      <p:sp>
        <p:nvSpPr>
          <p:cNvPr id="72" name="Google Shape;72;p14"/>
          <p:cNvSpPr txBox="1">
            <a:spLocks noGrp="1"/>
          </p:cNvSpPr>
          <p:nvPr>
            <p:ph type="body" idx="1"/>
          </p:nvPr>
        </p:nvSpPr>
        <p:spPr>
          <a:xfrm>
            <a:off x="273923" y="982939"/>
            <a:ext cx="7612775" cy="3556404"/>
          </a:xfrm>
          <a:prstGeom prst="rect">
            <a:avLst/>
          </a:prstGeom>
        </p:spPr>
        <p:txBody>
          <a:bodyPr spcFirstLastPara="1" wrap="square" lIns="91425" tIns="45700" rIns="91425" bIns="45700" anchor="t" anchorCtr="0">
            <a:noAutofit/>
          </a:bodyPr>
          <a:lstStyle/>
          <a:p>
            <a:pPr marL="0" lvl="0" indent="0" algn="l" rtl="0">
              <a:lnSpc>
                <a:spcPct val="150000"/>
              </a:lnSpc>
              <a:spcBef>
                <a:spcPts val="1000"/>
              </a:spcBef>
              <a:spcAft>
                <a:spcPts val="0"/>
              </a:spcAft>
              <a:buNone/>
            </a:pPr>
            <a:r>
              <a:rPr lang="en-US" sz="2000" dirty="0"/>
              <a:t>Organizations should periodically audit your security configuration to make sure it meets your current business needs. </a:t>
            </a:r>
          </a:p>
          <a:p>
            <a:pPr marL="0" lvl="0" indent="0" algn="l" rtl="0">
              <a:lnSpc>
                <a:spcPct val="150000"/>
              </a:lnSpc>
              <a:spcBef>
                <a:spcPts val="1000"/>
              </a:spcBef>
              <a:spcAft>
                <a:spcPts val="0"/>
              </a:spcAft>
              <a:buNone/>
            </a:pPr>
            <a:r>
              <a:rPr lang="en-US" sz="2000" dirty="0"/>
              <a:t>An audit gives you an opportunity to remove unneeded IAM users, roles, groups, and policies, and to make sure that your users and software have only the permissions that are required.</a:t>
            </a:r>
            <a:endParaRPr sz="2000" dirty="0"/>
          </a:p>
        </p:txBody>
      </p:sp>
    </p:spTree>
    <p:extLst>
      <p:ext uri="{BB962C8B-B14F-4D97-AF65-F5344CB8AC3E}">
        <p14:creationId xmlns:p14="http://schemas.microsoft.com/office/powerpoint/2010/main" val="18094209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1383520" y="2571750"/>
            <a:ext cx="4499400" cy="8715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382643" y="392541"/>
            <a:ext cx="8378714" cy="87159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39A6"/>
              </a:buClr>
              <a:buSzPts val="3600"/>
              <a:buFont typeface="Century Gothic"/>
              <a:buNone/>
            </a:pPr>
            <a:r>
              <a:rPr lang="en-US"/>
              <a:t>Cloud Infrastructure and Security</a:t>
            </a:r>
            <a:endParaRPr/>
          </a:p>
        </p:txBody>
      </p:sp>
      <p:sp>
        <p:nvSpPr>
          <p:cNvPr id="24" name="Google Shape;24;p6"/>
          <p:cNvSpPr txBox="1">
            <a:spLocks noGrp="1"/>
          </p:cNvSpPr>
          <p:nvPr>
            <p:ph type="body" idx="1"/>
          </p:nvPr>
        </p:nvSpPr>
        <p:spPr>
          <a:xfrm>
            <a:off x="314575" y="1264125"/>
            <a:ext cx="7707300" cy="3612000"/>
          </a:xfrm>
          <a:prstGeom prst="rect">
            <a:avLst/>
          </a:prstGeom>
          <a:noFill/>
          <a:ln>
            <a:noFill/>
          </a:ln>
        </p:spPr>
        <p:txBody>
          <a:bodyPr spcFirstLastPara="1" wrap="square" lIns="91425" tIns="45700" rIns="91425" bIns="45700" anchor="t" anchorCtr="0">
            <a:noAutofit/>
          </a:bodyPr>
          <a:lstStyle/>
          <a:p>
            <a:pPr marL="228600" lvl="0" indent="-241300" algn="l" rtl="0">
              <a:lnSpc>
                <a:spcPct val="150000"/>
              </a:lnSpc>
              <a:spcBef>
                <a:spcPts val="0"/>
              </a:spcBef>
              <a:spcAft>
                <a:spcPts val="0"/>
              </a:spcAft>
              <a:buClr>
                <a:srgbClr val="0039A6"/>
              </a:buClr>
              <a:buSzPts val="2000"/>
              <a:buChar char="•"/>
            </a:pPr>
            <a:r>
              <a:rPr lang="en-US" sz="2000" dirty="0"/>
              <a:t>Cloud infrastructure is a virtual platform that provides virtual resources like storage, servers, networks, and software over the internet as a service for a smooth application experience. </a:t>
            </a:r>
            <a:endParaRPr sz="2000" dirty="0"/>
          </a:p>
          <a:p>
            <a:pPr marL="228600" lvl="0" indent="0" algn="l" rtl="0">
              <a:lnSpc>
                <a:spcPct val="100000"/>
              </a:lnSpc>
              <a:spcBef>
                <a:spcPts val="0"/>
              </a:spcBef>
              <a:spcAft>
                <a:spcPts val="0"/>
              </a:spcAft>
              <a:buNone/>
            </a:pPr>
            <a:endParaRPr sz="2000" dirty="0"/>
          </a:p>
          <a:p>
            <a:pPr marL="228600" lvl="0" indent="-241300" algn="l" rtl="0">
              <a:lnSpc>
                <a:spcPct val="150000"/>
              </a:lnSpc>
              <a:spcBef>
                <a:spcPts val="0"/>
              </a:spcBef>
              <a:spcAft>
                <a:spcPts val="0"/>
              </a:spcAft>
              <a:buClr>
                <a:srgbClr val="0039A6"/>
              </a:buClr>
              <a:buSzPts val="2000"/>
              <a:buChar char="•"/>
            </a:pPr>
            <a:r>
              <a:rPr lang="en-US" sz="2000" dirty="0"/>
              <a:t>Cloud security is defined as a collection of security measures designed to protect cloud-based infrastructure, applications, and data.</a:t>
            </a:r>
            <a:endParaRPr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82643" y="392541"/>
            <a:ext cx="8378714" cy="87159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39A6"/>
              </a:buClr>
              <a:buSzPts val="3600"/>
              <a:buFont typeface="Century Gothic"/>
              <a:buNone/>
            </a:pPr>
            <a:r>
              <a:rPr lang="en-US"/>
              <a:t>Types of Cloud environments</a:t>
            </a:r>
            <a:endParaRPr/>
          </a:p>
        </p:txBody>
      </p:sp>
      <p:sp>
        <p:nvSpPr>
          <p:cNvPr id="30" name="Google Shape;30;p7"/>
          <p:cNvSpPr txBox="1">
            <a:spLocks noGrp="1"/>
          </p:cNvSpPr>
          <p:nvPr>
            <p:ph type="body" idx="1"/>
          </p:nvPr>
        </p:nvSpPr>
        <p:spPr>
          <a:xfrm>
            <a:off x="449581" y="1264133"/>
            <a:ext cx="7223760" cy="3155467"/>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rgbClr val="0039A6"/>
              </a:buClr>
              <a:buSzPts val="1800"/>
              <a:buNone/>
            </a:pPr>
            <a:r>
              <a:rPr lang="en-US" sz="2000"/>
              <a:t>There are mainly three types of cloud environments</a:t>
            </a:r>
            <a:endParaRPr sz="2000"/>
          </a:p>
          <a:p>
            <a:pPr marL="685800" lvl="1" indent="-241300" algn="l" rtl="0">
              <a:lnSpc>
                <a:spcPct val="150000"/>
              </a:lnSpc>
              <a:spcBef>
                <a:spcPts val="500"/>
              </a:spcBef>
              <a:spcAft>
                <a:spcPts val="0"/>
              </a:spcAft>
              <a:buClr>
                <a:srgbClr val="0039A6"/>
              </a:buClr>
              <a:buSzPts val="2000"/>
              <a:buChar char="•"/>
            </a:pPr>
            <a:r>
              <a:rPr lang="en-US" sz="2000"/>
              <a:t>Public clouds</a:t>
            </a:r>
            <a:endParaRPr sz="2000"/>
          </a:p>
          <a:p>
            <a:pPr marL="685800" lvl="1" indent="-241300" algn="l" rtl="0">
              <a:lnSpc>
                <a:spcPct val="150000"/>
              </a:lnSpc>
              <a:spcBef>
                <a:spcPts val="500"/>
              </a:spcBef>
              <a:spcAft>
                <a:spcPts val="0"/>
              </a:spcAft>
              <a:buClr>
                <a:srgbClr val="0039A6"/>
              </a:buClr>
              <a:buSzPts val="2000"/>
              <a:buChar char="•"/>
            </a:pPr>
            <a:r>
              <a:rPr lang="en-US" sz="2000"/>
              <a:t>Private clouds</a:t>
            </a:r>
            <a:endParaRPr sz="2000"/>
          </a:p>
          <a:p>
            <a:pPr marL="685800" lvl="1" indent="-241300" algn="l" rtl="0">
              <a:lnSpc>
                <a:spcPct val="150000"/>
              </a:lnSpc>
              <a:spcBef>
                <a:spcPts val="500"/>
              </a:spcBef>
              <a:spcAft>
                <a:spcPts val="0"/>
              </a:spcAft>
              <a:buClr>
                <a:srgbClr val="0039A6"/>
              </a:buClr>
              <a:buSzPts val="2000"/>
              <a:buChar char="•"/>
            </a:pPr>
            <a:r>
              <a:rPr lang="en-US" sz="2000"/>
              <a:t>Hybrid clouds.</a:t>
            </a:r>
            <a:endParaRPr sz="2000"/>
          </a:p>
          <a:p>
            <a:pPr marL="0" lvl="0" indent="0" algn="l" rtl="0">
              <a:lnSpc>
                <a:spcPct val="150000"/>
              </a:lnSpc>
              <a:spcBef>
                <a:spcPts val="1000"/>
              </a:spcBef>
              <a:spcAft>
                <a:spcPts val="0"/>
              </a:spcAft>
              <a:buClr>
                <a:srgbClr val="0039A6"/>
              </a:buClr>
              <a:buSzPts val="1800"/>
              <a:buNone/>
            </a:pPr>
            <a:r>
              <a:rPr lang="en-US" sz="2000"/>
              <a:t>Each of these environments has different security concerns and benefits.</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382643" y="172316"/>
            <a:ext cx="8378700" cy="8715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39A6"/>
              </a:buClr>
              <a:buSzPts val="3600"/>
              <a:buFont typeface="Century Gothic"/>
              <a:buNone/>
            </a:pPr>
            <a:r>
              <a:rPr lang="en-US"/>
              <a:t>Continuation …..</a:t>
            </a:r>
            <a:endParaRPr/>
          </a:p>
        </p:txBody>
      </p:sp>
      <p:sp>
        <p:nvSpPr>
          <p:cNvPr id="36" name="Google Shape;36;p8"/>
          <p:cNvSpPr txBox="1">
            <a:spLocks noGrp="1"/>
          </p:cNvSpPr>
          <p:nvPr>
            <p:ph type="body" idx="1"/>
          </p:nvPr>
        </p:nvSpPr>
        <p:spPr>
          <a:xfrm>
            <a:off x="166450" y="817925"/>
            <a:ext cx="8044200" cy="4246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000"/>
              </a:spcBef>
              <a:spcAft>
                <a:spcPts val="0"/>
              </a:spcAft>
              <a:buClr>
                <a:schemeClr val="dk1"/>
              </a:buClr>
              <a:buSzPts val="1100"/>
              <a:buFont typeface="Arial"/>
              <a:buNone/>
            </a:pPr>
            <a:r>
              <a:rPr lang="en-US" sz="2000" b="1"/>
              <a:t>Public clouds</a:t>
            </a:r>
            <a:endParaRPr sz="2000" b="1"/>
          </a:p>
          <a:p>
            <a:pPr marL="0" lvl="0" indent="0" algn="l" rtl="0">
              <a:lnSpc>
                <a:spcPct val="115000"/>
              </a:lnSpc>
              <a:spcBef>
                <a:spcPts val="1000"/>
              </a:spcBef>
              <a:spcAft>
                <a:spcPts val="0"/>
              </a:spcAft>
              <a:buClr>
                <a:schemeClr val="dk1"/>
              </a:buClr>
              <a:buSzPts val="1100"/>
              <a:buFont typeface="Arial"/>
              <a:buNone/>
            </a:pPr>
            <a:r>
              <a:rPr lang="en-US" sz="2000"/>
              <a:t>Security features, such as access control, identity management, and authentication, are crucial to public clouds.</a:t>
            </a:r>
            <a:endParaRPr sz="2000"/>
          </a:p>
          <a:p>
            <a:pPr marL="0" lvl="0" indent="0" algn="l" rtl="0">
              <a:lnSpc>
                <a:spcPct val="115000"/>
              </a:lnSpc>
              <a:spcBef>
                <a:spcPts val="1000"/>
              </a:spcBef>
              <a:spcAft>
                <a:spcPts val="0"/>
              </a:spcAft>
              <a:buClr>
                <a:schemeClr val="dk1"/>
              </a:buClr>
              <a:buSzPts val="1100"/>
              <a:buFont typeface="Arial"/>
              <a:buNone/>
            </a:pPr>
            <a:r>
              <a:rPr lang="en-US" sz="2000" b="1"/>
              <a:t>Private clouds</a:t>
            </a:r>
            <a:endParaRPr sz="2000" b="1"/>
          </a:p>
          <a:p>
            <a:pPr marL="0" lvl="0" indent="0" algn="l" rtl="0">
              <a:lnSpc>
                <a:spcPct val="115000"/>
              </a:lnSpc>
              <a:spcBef>
                <a:spcPts val="1000"/>
              </a:spcBef>
              <a:spcAft>
                <a:spcPts val="0"/>
              </a:spcAft>
              <a:buClr>
                <a:schemeClr val="dk1"/>
              </a:buClr>
              <a:buSzPts val="1100"/>
              <a:buFont typeface="Arial"/>
              <a:buNone/>
            </a:pPr>
            <a:r>
              <a:rPr lang="en-US" sz="2000"/>
              <a:t>Security challenges from some threats, such as social engineering and breaches are encountered.</a:t>
            </a:r>
            <a:endParaRPr sz="2000"/>
          </a:p>
          <a:p>
            <a:pPr marL="0" lvl="0" indent="0" algn="l" rtl="0">
              <a:lnSpc>
                <a:spcPct val="115000"/>
              </a:lnSpc>
              <a:spcBef>
                <a:spcPts val="1000"/>
              </a:spcBef>
              <a:spcAft>
                <a:spcPts val="0"/>
              </a:spcAft>
              <a:buClr>
                <a:schemeClr val="dk1"/>
              </a:buClr>
              <a:buSzPts val="1100"/>
              <a:buNone/>
            </a:pPr>
            <a:r>
              <a:rPr lang="en-US" sz="2000" b="1"/>
              <a:t>Hybrid clouds</a:t>
            </a:r>
            <a:endParaRPr sz="2000"/>
          </a:p>
          <a:p>
            <a:pPr marL="0" lvl="0" indent="0" algn="l" rtl="0">
              <a:lnSpc>
                <a:spcPct val="115000"/>
              </a:lnSpc>
              <a:spcBef>
                <a:spcPts val="1000"/>
              </a:spcBef>
              <a:spcAft>
                <a:spcPts val="0"/>
              </a:spcAft>
              <a:buClr>
                <a:schemeClr val="dk1"/>
              </a:buClr>
              <a:buSzPts val="1100"/>
              <a:buFont typeface="Arial"/>
              <a:buNone/>
            </a:pPr>
            <a:r>
              <a:rPr lang="en-US" sz="2000"/>
              <a:t>Working with hybrid cloud demands flexibility in data movement between public and private clouds that can can fall prey to intruder attacks.</a:t>
            </a:r>
            <a:endParaRPr sz="2000"/>
          </a:p>
          <a:p>
            <a:pPr marL="0" lvl="0" indent="0" algn="l" rtl="0">
              <a:lnSpc>
                <a:spcPct val="115000"/>
              </a:lnSpc>
              <a:spcBef>
                <a:spcPts val="1000"/>
              </a:spcBef>
              <a:spcAft>
                <a:spcPts val="0"/>
              </a:spcAft>
              <a:buClr>
                <a:srgbClr val="0039A6"/>
              </a:buClr>
              <a:buSzPts val="1800"/>
              <a:buNone/>
            </a:pP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Google Shape;41;p9"/>
          <p:cNvSpPr txBox="1">
            <a:spLocks noGrp="1"/>
          </p:cNvSpPr>
          <p:nvPr>
            <p:ph type="title"/>
          </p:nvPr>
        </p:nvSpPr>
        <p:spPr>
          <a:xfrm>
            <a:off x="382639" y="295986"/>
            <a:ext cx="8378700" cy="8715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Security Attacks on Cloud</a:t>
            </a:r>
            <a:endParaRPr/>
          </a:p>
        </p:txBody>
      </p:sp>
      <p:sp>
        <p:nvSpPr>
          <p:cNvPr id="42" name="Google Shape;42;p9"/>
          <p:cNvSpPr txBox="1">
            <a:spLocks noGrp="1"/>
          </p:cNvSpPr>
          <p:nvPr>
            <p:ph type="body" idx="1"/>
          </p:nvPr>
        </p:nvSpPr>
        <p:spPr>
          <a:xfrm>
            <a:off x="314575" y="816428"/>
            <a:ext cx="7310868" cy="4327071"/>
          </a:xfrm>
          <a:prstGeom prst="rect">
            <a:avLst/>
          </a:prstGeom>
        </p:spPr>
        <p:txBody>
          <a:bodyPr spcFirstLastPara="1" wrap="square" lIns="91425" tIns="45700" rIns="91425" bIns="45700" anchor="t" anchorCtr="0">
            <a:noAutofit/>
          </a:bodyPr>
          <a:lstStyle/>
          <a:p>
            <a:pPr marL="0" lvl="0" indent="0" algn="l" rtl="0">
              <a:lnSpc>
                <a:spcPct val="150000"/>
              </a:lnSpc>
              <a:spcBef>
                <a:spcPts val="1000"/>
              </a:spcBef>
              <a:spcAft>
                <a:spcPts val="0"/>
              </a:spcAft>
              <a:buNone/>
            </a:pPr>
            <a:r>
              <a:rPr lang="en-US" sz="2000" dirty="0"/>
              <a:t>Several attacks such as flooding, authentication, and man-in-the-middle cryptographic attacks can be conducted against cloud computing.</a:t>
            </a:r>
            <a:endParaRPr sz="2000" dirty="0"/>
          </a:p>
          <a:p>
            <a:pPr marL="0" lvl="0" indent="0" algn="l" rtl="0">
              <a:lnSpc>
                <a:spcPct val="100000"/>
              </a:lnSpc>
              <a:spcBef>
                <a:spcPts val="0"/>
              </a:spcBef>
              <a:spcAft>
                <a:spcPts val="0"/>
              </a:spcAft>
              <a:buNone/>
            </a:pPr>
            <a:endParaRPr sz="2000" dirty="0"/>
          </a:p>
          <a:p>
            <a:pPr marL="0" lvl="0" indent="0" algn="l" rtl="0">
              <a:lnSpc>
                <a:spcPct val="150000"/>
              </a:lnSpc>
              <a:spcBef>
                <a:spcPts val="1000"/>
              </a:spcBef>
              <a:spcAft>
                <a:spcPts val="0"/>
              </a:spcAft>
              <a:buNone/>
            </a:pPr>
            <a:r>
              <a:rPr lang="en-US" sz="2000" dirty="0"/>
              <a:t>One of these security threats is a denial-of-service (DoS) attack, which is an event or malicious behavior that mitigates or prevents a cloud’s capacity to perform its expected functions and services </a:t>
            </a:r>
            <a:endParaRPr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Google Shape;53;p11"/>
          <p:cNvSpPr txBox="1">
            <a:spLocks noGrp="1"/>
          </p:cNvSpPr>
          <p:nvPr>
            <p:ph type="title"/>
          </p:nvPr>
        </p:nvSpPr>
        <p:spPr>
          <a:xfrm>
            <a:off x="220200" y="704950"/>
            <a:ext cx="8724000" cy="8715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HTTP flood DDoS attack on AWS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54" name="Google Shape;54;p11"/>
          <p:cNvSpPr txBox="1">
            <a:spLocks noGrp="1"/>
          </p:cNvSpPr>
          <p:nvPr>
            <p:ph type="body" idx="1"/>
          </p:nvPr>
        </p:nvSpPr>
        <p:spPr>
          <a:xfrm>
            <a:off x="298225" y="1576450"/>
            <a:ext cx="7362000" cy="3262200"/>
          </a:xfrm>
          <a:prstGeom prst="rect">
            <a:avLst/>
          </a:prstGeom>
        </p:spPr>
        <p:txBody>
          <a:bodyPr spcFirstLastPara="1" wrap="square" lIns="91425" tIns="45700" rIns="91425" bIns="45700" anchor="t" anchorCtr="0">
            <a:noAutofit/>
          </a:bodyPr>
          <a:lstStyle/>
          <a:p>
            <a:pPr marL="0" lvl="0" indent="0" algn="l" rtl="0">
              <a:lnSpc>
                <a:spcPct val="150000"/>
              </a:lnSpc>
              <a:spcBef>
                <a:spcPts val="1000"/>
              </a:spcBef>
              <a:spcAft>
                <a:spcPts val="0"/>
              </a:spcAft>
              <a:buNone/>
            </a:pPr>
            <a:r>
              <a:rPr lang="en-US" sz="2000"/>
              <a:t>An HTTP flood attack is a type of volumetric distributed denial-of-service (DDoS) attack designed to overwhelm a targeted server with HTTP requests. </a:t>
            </a:r>
            <a:endParaRPr sz="2000"/>
          </a:p>
          <a:p>
            <a:pPr marL="0" lvl="0" indent="0" algn="l" rtl="0">
              <a:lnSpc>
                <a:spcPct val="100000"/>
              </a:lnSpc>
              <a:spcBef>
                <a:spcPts val="0"/>
              </a:spcBef>
              <a:spcAft>
                <a:spcPts val="0"/>
              </a:spcAft>
              <a:buNone/>
            </a:pPr>
            <a:endParaRPr sz="2000"/>
          </a:p>
          <a:p>
            <a:pPr marL="0" lvl="0" indent="0" algn="l" rtl="0">
              <a:lnSpc>
                <a:spcPct val="150000"/>
              </a:lnSpc>
              <a:spcBef>
                <a:spcPts val="1000"/>
              </a:spcBef>
              <a:spcAft>
                <a:spcPts val="0"/>
              </a:spcAft>
              <a:buNone/>
            </a:pPr>
            <a:r>
              <a:rPr lang="en-US" sz="2000"/>
              <a:t>Once the target has been saturated with requests and is unable to respond to normal traffic, denial-of-service will occur for additional requests from actual users.</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110100" y="122975"/>
            <a:ext cx="8923800" cy="8715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DDoS Attack using Socket Functionality</a:t>
            </a:r>
            <a:endParaRPr dirty="0"/>
          </a:p>
        </p:txBody>
      </p:sp>
      <p:sp>
        <p:nvSpPr>
          <p:cNvPr id="60" name="Google Shape;60;p12"/>
          <p:cNvSpPr txBox="1">
            <a:spLocks noGrp="1"/>
          </p:cNvSpPr>
          <p:nvPr>
            <p:ph type="body" idx="1"/>
          </p:nvPr>
        </p:nvSpPr>
        <p:spPr>
          <a:xfrm>
            <a:off x="219575" y="711325"/>
            <a:ext cx="7535100" cy="4322100"/>
          </a:xfrm>
          <a:prstGeom prst="rect">
            <a:avLst/>
          </a:prstGeom>
        </p:spPr>
        <p:txBody>
          <a:bodyPr spcFirstLastPara="1" wrap="square" lIns="91425" tIns="45700" rIns="91425" bIns="45700" anchor="t" anchorCtr="0">
            <a:noAutofit/>
          </a:bodyPr>
          <a:lstStyle/>
          <a:p>
            <a:pPr marL="0" lvl="0" indent="0" algn="l" rtl="0">
              <a:lnSpc>
                <a:spcPct val="150000"/>
              </a:lnSpc>
              <a:spcBef>
                <a:spcPts val="1000"/>
              </a:spcBef>
              <a:spcAft>
                <a:spcPts val="0"/>
              </a:spcAft>
              <a:buNone/>
            </a:pPr>
            <a:endParaRPr sz="2000" dirty="0"/>
          </a:p>
          <a:p>
            <a:pPr marL="0" lvl="0" indent="0" algn="l" rtl="0">
              <a:lnSpc>
                <a:spcPct val="150000"/>
              </a:lnSpc>
              <a:spcBef>
                <a:spcPts val="1000"/>
              </a:spcBef>
              <a:spcAft>
                <a:spcPts val="0"/>
              </a:spcAft>
              <a:buNone/>
            </a:pPr>
            <a:endParaRPr sz="2000" dirty="0"/>
          </a:p>
        </p:txBody>
      </p:sp>
      <p:pic>
        <p:nvPicPr>
          <p:cNvPr id="3" name="Picture 2" descr="Text&#10;&#10;Description automatically generated">
            <a:extLst>
              <a:ext uri="{FF2B5EF4-FFF2-40B4-BE49-F238E27FC236}">
                <a16:creationId xmlns:a16="http://schemas.microsoft.com/office/drawing/2014/main" id="{7A81964C-10D7-4779-A8FE-BBA3A528AA04}"/>
              </a:ext>
            </a:extLst>
          </p:cNvPr>
          <p:cNvPicPr>
            <a:picLocks noChangeAspect="1"/>
          </p:cNvPicPr>
          <p:nvPr/>
        </p:nvPicPr>
        <p:blipFill>
          <a:blip r:embed="rId3"/>
          <a:stretch>
            <a:fillRect/>
          </a:stretch>
        </p:blipFill>
        <p:spPr>
          <a:xfrm>
            <a:off x="219575" y="656287"/>
            <a:ext cx="6810545" cy="4432175"/>
          </a:xfrm>
          <a:prstGeom prst="rect">
            <a:avLst/>
          </a:prstGeom>
        </p:spPr>
      </p:pic>
    </p:spTree>
    <p:extLst>
      <p:ext uri="{BB962C8B-B14F-4D97-AF65-F5344CB8AC3E}">
        <p14:creationId xmlns:p14="http://schemas.microsoft.com/office/powerpoint/2010/main" val="3366205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110100" y="122975"/>
            <a:ext cx="8923800" cy="8715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Demo</a:t>
            </a:r>
            <a:endParaRPr dirty="0"/>
          </a:p>
        </p:txBody>
      </p:sp>
      <p:sp>
        <p:nvSpPr>
          <p:cNvPr id="60" name="Google Shape;60;p12"/>
          <p:cNvSpPr txBox="1">
            <a:spLocks noGrp="1"/>
          </p:cNvSpPr>
          <p:nvPr>
            <p:ph type="body" idx="1"/>
          </p:nvPr>
        </p:nvSpPr>
        <p:spPr>
          <a:xfrm>
            <a:off x="219575" y="711325"/>
            <a:ext cx="7535100" cy="4322100"/>
          </a:xfrm>
          <a:prstGeom prst="rect">
            <a:avLst/>
          </a:prstGeom>
        </p:spPr>
        <p:txBody>
          <a:bodyPr spcFirstLastPara="1" wrap="square" lIns="91425" tIns="45700" rIns="91425" bIns="45700" anchor="t" anchorCtr="0">
            <a:noAutofit/>
          </a:bodyPr>
          <a:lstStyle/>
          <a:p>
            <a:pPr marL="0" lvl="0" indent="0" algn="l" rtl="0">
              <a:lnSpc>
                <a:spcPct val="150000"/>
              </a:lnSpc>
              <a:spcBef>
                <a:spcPts val="1000"/>
              </a:spcBef>
              <a:spcAft>
                <a:spcPts val="0"/>
              </a:spcAft>
              <a:buNone/>
            </a:pPr>
            <a:endParaRPr sz="2000" dirty="0"/>
          </a:p>
          <a:p>
            <a:pPr marL="0" lvl="0" indent="0" algn="l" rtl="0">
              <a:lnSpc>
                <a:spcPct val="150000"/>
              </a:lnSpc>
              <a:spcBef>
                <a:spcPts val="1000"/>
              </a:spcBef>
              <a:spcAft>
                <a:spcPts val="0"/>
              </a:spcAft>
              <a:buNone/>
            </a:pPr>
            <a:endParaRPr sz="2000" dirty="0"/>
          </a:p>
        </p:txBody>
      </p:sp>
      <p:pic>
        <p:nvPicPr>
          <p:cNvPr id="2" name="DDos_attack on AWS">
            <a:hlinkClick r:id="" action="ppaction://media"/>
            <a:extLst>
              <a:ext uri="{FF2B5EF4-FFF2-40B4-BE49-F238E27FC236}">
                <a16:creationId xmlns:a16="http://schemas.microsoft.com/office/drawing/2014/main" id="{E252D259-6F9A-4A4F-A93D-602C68EB1BD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9575" y="670492"/>
            <a:ext cx="7531100" cy="423624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7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110100" y="122975"/>
            <a:ext cx="8923800" cy="8715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Security Groups Configurations on AWS </a:t>
            </a:r>
            <a:endParaRPr/>
          </a:p>
        </p:txBody>
      </p:sp>
      <p:sp>
        <p:nvSpPr>
          <p:cNvPr id="60" name="Google Shape;60;p12"/>
          <p:cNvSpPr txBox="1">
            <a:spLocks noGrp="1"/>
          </p:cNvSpPr>
          <p:nvPr>
            <p:ph type="body" idx="1"/>
          </p:nvPr>
        </p:nvSpPr>
        <p:spPr>
          <a:xfrm>
            <a:off x="219575" y="711325"/>
            <a:ext cx="7535100" cy="4322100"/>
          </a:xfrm>
          <a:prstGeom prst="rect">
            <a:avLst/>
          </a:prstGeom>
        </p:spPr>
        <p:txBody>
          <a:bodyPr spcFirstLastPara="1" wrap="square" lIns="91425" tIns="45700" rIns="91425" bIns="45700" anchor="t" anchorCtr="0">
            <a:noAutofit/>
          </a:bodyPr>
          <a:lstStyle/>
          <a:p>
            <a:pPr marL="0" lvl="0" indent="0" algn="l" rtl="0">
              <a:lnSpc>
                <a:spcPct val="150000"/>
              </a:lnSpc>
              <a:spcBef>
                <a:spcPts val="1000"/>
              </a:spcBef>
              <a:spcAft>
                <a:spcPts val="0"/>
              </a:spcAft>
              <a:buNone/>
            </a:pPr>
            <a:endParaRPr sz="2000"/>
          </a:p>
          <a:p>
            <a:pPr marL="0" lvl="0" indent="0" algn="l" rtl="0">
              <a:lnSpc>
                <a:spcPct val="150000"/>
              </a:lnSpc>
              <a:spcBef>
                <a:spcPts val="1000"/>
              </a:spcBef>
              <a:spcAft>
                <a:spcPts val="0"/>
              </a:spcAft>
              <a:buNone/>
            </a:pPr>
            <a:endParaRPr sz="2000"/>
          </a:p>
        </p:txBody>
      </p:sp>
      <p:pic>
        <p:nvPicPr>
          <p:cNvPr id="3" name="Picture 2" descr="Graphical user interface, text, application&#10;&#10;Description automatically generated">
            <a:extLst>
              <a:ext uri="{FF2B5EF4-FFF2-40B4-BE49-F238E27FC236}">
                <a16:creationId xmlns:a16="http://schemas.microsoft.com/office/drawing/2014/main" id="{16FC5166-496D-4AB4-8B32-F1050677E6A4}"/>
              </a:ext>
            </a:extLst>
          </p:cNvPr>
          <p:cNvPicPr>
            <a:picLocks noChangeAspect="1"/>
          </p:cNvPicPr>
          <p:nvPr/>
        </p:nvPicPr>
        <p:blipFill>
          <a:blip r:embed="rId3"/>
          <a:stretch>
            <a:fillRect/>
          </a:stretch>
        </p:blipFill>
        <p:spPr>
          <a:xfrm>
            <a:off x="473528" y="640463"/>
            <a:ext cx="7168243" cy="4480152"/>
          </a:xfrm>
          <a:prstGeom prst="rect">
            <a:avLst/>
          </a:prstGeom>
        </p:spPr>
      </p:pic>
    </p:spTree>
    <p:extLst>
      <p:ext uri="{BB962C8B-B14F-4D97-AF65-F5344CB8AC3E}">
        <p14:creationId xmlns:p14="http://schemas.microsoft.com/office/powerpoint/2010/main" val="2817147820"/>
      </p:ext>
    </p:extLst>
  </p:cSld>
  <p:clrMapOvr>
    <a:masterClrMapping/>
  </p:clrMapOvr>
</p:sld>
</file>

<file path=ppt/theme/theme1.xml><?xml version="1.0" encoding="utf-8"?>
<a:theme xmlns:a="http://schemas.openxmlformats.org/drawingml/2006/main"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179</TotalTime>
  <Words>977</Words>
  <Application>Microsoft Office PowerPoint</Application>
  <PresentationFormat>On-screen Show (16:9)</PresentationFormat>
  <Paragraphs>52</Paragraphs>
  <Slides>13</Slides>
  <Notes>13</Notes>
  <HiddenSlides>0</HiddenSlides>
  <MMClips>2</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13</vt:i4>
      </vt:variant>
    </vt:vector>
  </HeadingPairs>
  <TitlesOfParts>
    <vt:vector size="19" baseType="lpstr">
      <vt:lpstr>Times New Roman</vt:lpstr>
      <vt:lpstr>Arial</vt:lpstr>
      <vt:lpstr>Calibri</vt:lpstr>
      <vt:lpstr>Century Gothic</vt:lpstr>
      <vt:lpstr>1_Custom Design</vt:lpstr>
      <vt:lpstr>Custom Design</vt:lpstr>
      <vt:lpstr>Cyber Cloud Security</vt:lpstr>
      <vt:lpstr>Cloud Infrastructure and Security</vt:lpstr>
      <vt:lpstr>Types of Cloud environments</vt:lpstr>
      <vt:lpstr>Continuation …..</vt:lpstr>
      <vt:lpstr>Security Attacks on Cloud</vt:lpstr>
      <vt:lpstr>HTTP flood DDoS attack on AWS   </vt:lpstr>
      <vt:lpstr>DDoS Attack using Socket Functionality</vt:lpstr>
      <vt:lpstr>Demo</vt:lpstr>
      <vt:lpstr>Security Groups Configurations on AWS </vt:lpstr>
      <vt:lpstr>AWS Access Keys Leak in Public Repo</vt:lpstr>
      <vt:lpstr>Demo</vt:lpstr>
      <vt:lpstr>AWS security audit guidelines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Cloud Security</dc:title>
  <dc:creator>Shilpa Batthineni</dc:creator>
  <cp:lastModifiedBy>Shilpa Batthineni</cp:lastModifiedBy>
  <cp:revision>7</cp:revision>
  <dcterms:modified xsi:type="dcterms:W3CDTF">2022-04-23T22:29:30Z</dcterms:modified>
</cp:coreProperties>
</file>